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307" r:id="rId2"/>
    <p:sldId id="1308" r:id="rId3"/>
    <p:sldId id="1300" r:id="rId4"/>
    <p:sldId id="1232" r:id="rId5"/>
    <p:sldId id="1303" r:id="rId6"/>
    <p:sldId id="1302" r:id="rId7"/>
    <p:sldId id="1296" r:id="rId8"/>
    <p:sldId id="1294" r:id="rId9"/>
    <p:sldId id="1161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F2"/>
    <a:srgbClr val="88B4DB"/>
    <a:srgbClr val="0075BB"/>
    <a:srgbClr val="EAB200"/>
    <a:srgbClr val="E7E7E7"/>
    <a:srgbClr val="CBCBCB"/>
    <a:srgbClr val="C09200"/>
    <a:srgbClr val="8E6C00"/>
    <a:srgbClr val="000000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14" autoAdjust="0"/>
    <p:restoredTop sz="94840" autoAdjust="0"/>
  </p:normalViewPr>
  <p:slideViewPr>
    <p:cSldViewPr snapToGrid="0">
      <p:cViewPr>
        <p:scale>
          <a:sx n="124" d="100"/>
          <a:sy n="124" d="100"/>
        </p:scale>
        <p:origin x="-72" y="-390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8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56" y="5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BBB2D-8762-47B1-97BA-416C969E1FB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A3732-4FF6-4A8C-BA21-1FA8A37C4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365C2A9-D80B-4C77-BC16-D9F96EC66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15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652AD-2A8D-4963-AE1D-FDB9DA0594E2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2184" y="326067"/>
            <a:ext cx="4863662" cy="1102519"/>
          </a:xfrm>
        </p:spPr>
        <p:txBody>
          <a:bodyPr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0360" y="1537795"/>
            <a:ext cx="4887310" cy="700909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" y="143348"/>
            <a:ext cx="6808525" cy="63952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981"/>
          <a:stretch/>
        </p:blipFill>
        <p:spPr bwMode="auto">
          <a:xfrm>
            <a:off x="0" y="0"/>
            <a:ext cx="9144000" cy="9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6880" y="143348"/>
            <a:ext cx="6756400" cy="63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6148" name="Picture 4" descr="Image result for artificial intelligence art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71" y="123761"/>
            <a:ext cx="1113579" cy="83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lash Memory Summit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6"/>
          <a:stretch/>
        </p:blipFill>
        <p:spPr bwMode="auto">
          <a:xfrm>
            <a:off x="8199120" y="417559"/>
            <a:ext cx="666925" cy="3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rank.berry@itbrandpulse.co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hyperlink" Target="https://twitter.com/ITBrandPuls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brandpulse.com/" TargetMode="External"/><Relationship Id="rId5" Type="http://schemas.openxmlformats.org/officeDocument/2006/relationships/hyperlink" Target="http://2550100.com/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s://flashmemorysummit.com/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playlist?list=PLA9JybF_cX1Z5pcRDEjztU8ZFox9TtiGB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rank.berry@itbrandpuls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704443" y="1104716"/>
            <a:ext cx="3958369" cy="882259"/>
          </a:xfrm>
        </p:spPr>
        <p:txBody>
          <a:bodyPr/>
          <a:lstStyle/>
          <a:p>
            <a:r>
              <a:rPr lang="en-US" sz="7200" dirty="0" smtClean="0">
                <a:solidFill>
                  <a:srgbClr val="008AF2"/>
                </a:solidFill>
                <a:latin typeface="Impact" panose="020B0806030902050204" pitchFamily="34" charset="0"/>
              </a:rPr>
              <a:t>AI</a:t>
            </a:r>
            <a:r>
              <a:rPr lang="en-US" sz="7200" dirty="0" smtClean="0">
                <a:solidFill>
                  <a:schemeClr val="bg1"/>
                </a:solidFill>
                <a:latin typeface="Impact" panose="020B0806030902050204" pitchFamily="34" charset="0"/>
              </a:rPr>
              <a:t> Lab</a:t>
            </a:r>
            <a:endParaRPr lang="en-US" sz="7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6110" y="1986975"/>
            <a:ext cx="417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company is invited to participate.</a:t>
            </a:r>
          </a:p>
          <a:p>
            <a:pPr algn="ctr"/>
            <a:r>
              <a:rPr lang="en-US" sz="1600" dirty="0" smtClean="0">
                <a:solidFill>
                  <a:srgbClr val="008AF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August 8-10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Santa 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Clara Convention </a:t>
            </a:r>
            <a:r>
              <a:rPr lang="en-US" sz="1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Center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6" descr="Flash Memory Summ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6"/>
          <a:stretch/>
        </p:blipFill>
        <p:spPr bwMode="auto">
          <a:xfrm>
            <a:off x="6092123" y="2817972"/>
            <a:ext cx="1183010" cy="6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85255" y="452493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Presented by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416C97"/>
              </a:clrFrom>
              <a:clrTo>
                <a:srgbClr val="416C9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25" y="4524934"/>
            <a:ext cx="1366616" cy="45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2" name="Picture 4" descr="Image result for facial recognition 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52" y="0"/>
            <a:ext cx="3769748" cy="21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15" y="2122714"/>
            <a:ext cx="3020785" cy="302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2"/>
          <a:stretch/>
        </p:blipFill>
        <p:spPr bwMode="auto">
          <a:xfrm>
            <a:off x="-1" y="3173185"/>
            <a:ext cx="3995741" cy="19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Image result for ai edu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0521" cy="21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Image result for ai chatb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7589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Image result for computer vision machine learn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13" y="3633105"/>
            <a:ext cx="2697130" cy="15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23" descr="Image result for ai alex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6" b="15166"/>
          <a:stretch/>
        </p:blipFill>
        <p:spPr bwMode="auto">
          <a:xfrm>
            <a:off x="2618355" y="1757589"/>
            <a:ext cx="3597388" cy="189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Image result for ai translation"/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t="28353" r="25462"/>
          <a:stretch/>
        </p:blipFill>
        <p:spPr bwMode="auto">
          <a:xfrm>
            <a:off x="3866375" y="-1"/>
            <a:ext cx="1635419" cy="17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Invited!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786" y="1290171"/>
            <a:ext cx="83967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era of artificial intelligence (AI) is upon us, and </a:t>
            </a:r>
            <a:r>
              <a:rPr lang="en-US" sz="1600" dirty="0" smtClean="0"/>
              <a:t>represents the </a:t>
            </a:r>
            <a:r>
              <a:rPr lang="en-US" sz="1600" dirty="0"/>
              <a:t>next big wave in </a:t>
            </a:r>
            <a:r>
              <a:rPr lang="en-US" sz="1600" dirty="0" smtClean="0"/>
              <a:t>computing. The </a:t>
            </a:r>
            <a:r>
              <a:rPr lang="en-US" sz="1600" dirty="0"/>
              <a:t>fastest growing workload in the data center, </a:t>
            </a:r>
            <a:r>
              <a:rPr lang="en-US" sz="1600" dirty="0" smtClean="0"/>
              <a:t>AI is growing </a:t>
            </a:r>
            <a:r>
              <a:rPr lang="en-US" sz="1600" dirty="0"/>
              <a:t>at 2-times the overall computing market. By 2020, </a:t>
            </a:r>
            <a:r>
              <a:rPr lang="en-US" sz="1600" dirty="0" smtClean="0"/>
              <a:t>more </a:t>
            </a:r>
            <a:r>
              <a:rPr lang="en-US" sz="1600" dirty="0"/>
              <a:t>servers </a:t>
            </a:r>
            <a:r>
              <a:rPr lang="en-US" sz="1600" dirty="0" smtClean="0"/>
              <a:t>will be running </a:t>
            </a:r>
            <a:r>
              <a:rPr lang="en-US" sz="1600" dirty="0"/>
              <a:t>data analytics than any other workload, and </a:t>
            </a:r>
            <a:r>
              <a:rPr lang="en-US" sz="1600" dirty="0" smtClean="0"/>
              <a:t>predictive analytics will </a:t>
            </a:r>
            <a:r>
              <a:rPr lang="en-US" sz="1600" dirty="0"/>
              <a:t>be built into every application.</a:t>
            </a:r>
          </a:p>
          <a:p>
            <a:endParaRPr lang="en-US" sz="1600" dirty="0"/>
          </a:p>
          <a:p>
            <a:r>
              <a:rPr lang="en-US" sz="1600" dirty="0" smtClean="0"/>
              <a:t>From August 8-10, in the AI Lab inside Flash Memory Summit, over 6,000 attendees will experience a broad range AI applications accessing flash memory inside the server and across the networ</a:t>
            </a:r>
            <a:r>
              <a:rPr lang="en-US" sz="1600" dirty="0"/>
              <a:t>k</a:t>
            </a:r>
            <a:r>
              <a:rPr lang="en-US" sz="1600" dirty="0" smtClean="0"/>
              <a:t>.</a:t>
            </a:r>
            <a:endParaRPr lang="en-US" sz="1600" dirty="0" smtClean="0">
              <a:solidFill>
                <a:srgbClr val="0070C0"/>
              </a:solidFill>
            </a:endParaRPr>
          </a:p>
          <a:p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Your company is invited to showcase its offering–at no charge–in the AI Solutions Lab presented by IT Brand Pulse.</a:t>
            </a:r>
          </a:p>
          <a:p>
            <a:endParaRPr lang="en-US" sz="1600" dirty="0"/>
          </a:p>
          <a:p>
            <a:r>
              <a:rPr lang="en-US" sz="1600" dirty="0" smtClean="0"/>
              <a:t>To confirm your participation, contact: </a:t>
            </a:r>
            <a:r>
              <a:rPr lang="en-US" sz="1600" b="1" dirty="0" smtClean="0">
                <a:solidFill>
                  <a:srgbClr val="008AF2"/>
                </a:solidFill>
                <a:hlinkClick r:id="rId2"/>
              </a:rPr>
              <a:t>frank.berry@itbrandpulse.com</a:t>
            </a:r>
            <a:r>
              <a:rPr lang="en-US" sz="1600" b="1" dirty="0" smtClean="0"/>
              <a:t>, 949.300.8917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723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artificial intelligence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0"/>
          <a:stretch/>
        </p:blipFill>
        <p:spPr bwMode="auto">
          <a:xfrm>
            <a:off x="5227836" y="1391738"/>
            <a:ext cx="3916164" cy="3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8AF2"/>
                </a:solidFill>
              </a:rPr>
              <a:t>AI</a:t>
            </a:r>
            <a:r>
              <a:rPr lang="en-US" sz="3200" dirty="0" smtClean="0"/>
              <a:t> Lab Overview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0998" y="1026582"/>
            <a:ext cx="4770636" cy="3991092"/>
          </a:xfrm>
        </p:spPr>
        <p:txBody>
          <a:bodyPr/>
          <a:lstStyle/>
          <a:p>
            <a:r>
              <a:rPr lang="en-US" sz="1600" dirty="0"/>
              <a:t>Location</a:t>
            </a:r>
          </a:p>
          <a:p>
            <a:pPr lvl="1"/>
            <a:r>
              <a:rPr lang="en-US" sz="1200" smtClean="0"/>
              <a:t>30 </a:t>
            </a:r>
            <a:r>
              <a:rPr lang="en-US" sz="1200" dirty="0"/>
              <a:t>x </a:t>
            </a:r>
            <a:r>
              <a:rPr lang="en-US" sz="1200" dirty="0" smtClean="0"/>
              <a:t>30 </a:t>
            </a:r>
            <a:r>
              <a:rPr lang="en-US" sz="1200"/>
              <a:t>booth </a:t>
            </a:r>
            <a:r>
              <a:rPr lang="en-US" sz="1200" smtClean="0"/>
              <a:t>area in </a:t>
            </a:r>
            <a:r>
              <a:rPr lang="en-US" sz="1200" dirty="0" smtClean="0"/>
              <a:t>Santa </a:t>
            </a:r>
            <a:r>
              <a:rPr lang="en-US" sz="1200" dirty="0"/>
              <a:t>Clara Convention Center</a:t>
            </a:r>
          </a:p>
          <a:p>
            <a:r>
              <a:rPr lang="en-US" sz="1600" dirty="0" smtClean="0"/>
              <a:t>Set-up</a:t>
            </a:r>
            <a:endParaRPr lang="en-US" sz="1600" dirty="0"/>
          </a:p>
          <a:p>
            <a:pPr lvl="1"/>
            <a:r>
              <a:rPr lang="en-US" sz="1200" dirty="0"/>
              <a:t>Monday, August 7, 8:00 am–7:00 </a:t>
            </a:r>
            <a:r>
              <a:rPr lang="en-US" sz="1200" dirty="0" smtClean="0"/>
              <a:t>pm</a:t>
            </a:r>
          </a:p>
          <a:p>
            <a:pPr lvl="1"/>
            <a:r>
              <a:rPr lang="en-US" sz="1200" dirty="0" smtClean="0"/>
              <a:t>Display must be completely set up by Noon on Tues., Aug. 8</a:t>
            </a:r>
            <a:endParaRPr lang="en-US" sz="1200" dirty="0"/>
          </a:p>
          <a:p>
            <a:r>
              <a:rPr lang="en-US" sz="1600" dirty="0"/>
              <a:t>Exhibit Hall </a:t>
            </a:r>
            <a:r>
              <a:rPr lang="en-US" sz="1600" dirty="0" smtClean="0"/>
              <a:t>Hours:</a:t>
            </a:r>
            <a:endParaRPr lang="en-US" sz="1400" dirty="0" smtClean="0"/>
          </a:p>
          <a:p>
            <a:pPr lvl="1"/>
            <a:r>
              <a:rPr lang="en-US" sz="1200" dirty="0" smtClean="0"/>
              <a:t>Tuesday, August 8, 4:00 pm – 7:00 pm</a:t>
            </a:r>
          </a:p>
          <a:p>
            <a:pPr lvl="1"/>
            <a:r>
              <a:rPr lang="en-US" sz="1200" dirty="0" smtClean="0"/>
              <a:t>Wednesday</a:t>
            </a:r>
            <a:r>
              <a:rPr lang="en-US" sz="1200" dirty="0"/>
              <a:t>, August 9, 12:00 </a:t>
            </a:r>
            <a:r>
              <a:rPr lang="en-US" sz="1200" dirty="0" smtClean="0"/>
              <a:t>pm – 7:00 </a:t>
            </a:r>
            <a:r>
              <a:rPr lang="en-US" sz="1200" dirty="0"/>
              <a:t>pm</a:t>
            </a:r>
          </a:p>
          <a:p>
            <a:pPr lvl="1"/>
            <a:r>
              <a:rPr lang="en-US" sz="1200" dirty="0"/>
              <a:t>Thursday, August 10, 10:00 </a:t>
            </a:r>
            <a:r>
              <a:rPr lang="en-US" sz="1200" dirty="0" smtClean="0"/>
              <a:t>am – 2:30 </a:t>
            </a:r>
            <a:r>
              <a:rPr lang="en-US" sz="1200" dirty="0"/>
              <a:t>pm</a:t>
            </a:r>
          </a:p>
          <a:p>
            <a:r>
              <a:rPr lang="en-US" sz="1600" dirty="0" smtClean="0"/>
              <a:t>Pre-production products, static </a:t>
            </a:r>
            <a:r>
              <a:rPr lang="en-US" sz="1600" dirty="0"/>
              <a:t>displays and live demos </a:t>
            </a:r>
            <a:r>
              <a:rPr lang="en-US" sz="1600" dirty="0" smtClean="0"/>
              <a:t>are all welcome in the AI Lab</a:t>
            </a:r>
            <a:endParaRPr lang="en-US" sz="1600" dirty="0"/>
          </a:p>
          <a:p>
            <a:r>
              <a:rPr lang="en-US" sz="1600" dirty="0"/>
              <a:t>Cost</a:t>
            </a:r>
          </a:p>
          <a:p>
            <a:pPr lvl="1"/>
            <a:r>
              <a:rPr lang="en-US" sz="1200" b="1" dirty="0" smtClean="0"/>
              <a:t>NO CHARGE FOR EXHIBIT SPACE </a:t>
            </a:r>
            <a:r>
              <a:rPr lang="en-US" sz="1000" dirty="0" smtClean="0"/>
              <a:t>(</a:t>
            </a:r>
            <a:r>
              <a:rPr lang="en-US" sz="1000" i="1" dirty="0" smtClean="0"/>
              <a:t>rates normally start at $ 4,000  for a 10‘ X 10’ space at FMS, so take advantage of this free display area</a:t>
            </a:r>
            <a:r>
              <a:rPr lang="en-US" sz="1000" dirty="0" smtClean="0"/>
              <a:t>)</a:t>
            </a:r>
            <a:r>
              <a:rPr lang="en-US" sz="1200" dirty="0" smtClean="0"/>
              <a:t>; Tables to be provided, however exhibitors are responsible for contracting any equipment and/or services at own expense</a:t>
            </a:r>
            <a:endParaRPr lang="en-US" sz="1200" dirty="0"/>
          </a:p>
          <a:p>
            <a:pPr lvl="1"/>
            <a:r>
              <a:rPr lang="en-US" sz="1200" dirty="0"/>
              <a:t>Exhibitor passes provided by IT Brand </a:t>
            </a:r>
            <a:r>
              <a:rPr lang="en-US" sz="1200" dirty="0" smtClean="0"/>
              <a:t>Pulse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359221" y="1441015"/>
            <a:ext cx="18464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AF2"/>
                </a:solidFill>
                <a:latin typeface="Calibri" panose="020F0502020204030204" pitchFamily="34" charset="0"/>
              </a:rPr>
              <a:t>AI Applications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Chatbots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Education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Engineering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Facial Recognition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Gaming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Healthcare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Marketing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Self-Driving Cars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ecurity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Speech Recognition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1456" y="3410785"/>
            <a:ext cx="1586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AF2"/>
                </a:solidFill>
                <a:latin typeface="Calibri" panose="020F0502020204030204" pitchFamily="34" charset="0"/>
              </a:rPr>
              <a:t>AI Infrastructure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Servers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Storage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23252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AF2"/>
                </a:solidFill>
              </a:rPr>
              <a:t>AI</a:t>
            </a:r>
            <a:r>
              <a:rPr lang="en-US" dirty="0" smtClean="0"/>
              <a:t> Lab Location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25" y="1033068"/>
            <a:ext cx="61436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9780" y="2833463"/>
            <a:ext cx="85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AF2"/>
                </a:solidFill>
                <a:latin typeface="Impact" panose="020B0806030902050204" pitchFamily="34" charset="0"/>
              </a:rPr>
              <a:t>AI</a:t>
            </a:r>
            <a:r>
              <a:rPr lang="en-US" sz="2000" b="1" dirty="0" smtClean="0">
                <a:latin typeface="Impact" panose="020B0806030902050204" pitchFamily="34" charset="0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latin typeface="Impact" panose="020B0806030902050204" pitchFamily="34" charset="0"/>
              </a:rPr>
              <a:t>Lab</a:t>
            </a:r>
            <a:endParaRPr lang="en-US" sz="2000" b="1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bring</a:t>
            </a:r>
            <a:endParaRPr lang="en-US" dirty="0"/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40" y="3055758"/>
            <a:ext cx="2581615" cy="9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85" y="2597322"/>
            <a:ext cx="1025634" cy="138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6118" y="175095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Racks</a:t>
            </a:r>
            <a:endParaRPr lang="en-US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1" y="3038314"/>
            <a:ext cx="2581615" cy="9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30" y="2934724"/>
            <a:ext cx="1202147" cy="20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596090" y="2675691"/>
            <a:ext cx="668594" cy="436913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Server </a:t>
            </a:r>
            <a:r>
              <a:rPr lang="en-US" sz="700" dirty="0" smtClean="0">
                <a:solidFill>
                  <a:schemeClr val="tx1"/>
                </a:solidFill>
              </a:rPr>
              <a:t>w/NVMe SSD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658" y="1750953"/>
            <a:ext cx="409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Table-top displays, monitors and signs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369607" y="2573289"/>
            <a:ext cx="1424158" cy="1456914"/>
            <a:chOff x="7369607" y="2573289"/>
            <a:chExt cx="1424158" cy="1456914"/>
          </a:xfrm>
        </p:grpSpPr>
        <p:pic>
          <p:nvPicPr>
            <p:cNvPr id="1026" name="Picture 2" descr="http://www.clipartbest.com/cliparts/dT7/eBp/dT7eBpyb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607" y="2573289"/>
              <a:ext cx="1424158" cy="145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5729" y="2878056"/>
              <a:ext cx="351914" cy="46679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425096" y="175095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Giveaways</a:t>
            </a:r>
            <a:endParaRPr lang="en-US" dirty="0"/>
          </a:p>
        </p:txBody>
      </p:sp>
      <p:pic>
        <p:nvPicPr>
          <p:cNvPr id="1028" name="Picture 4" descr="http://pngimg.com/upload/laptop_PNG588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4" y="2428245"/>
            <a:ext cx="1023679" cy="6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3416" y="2443453"/>
            <a:ext cx="115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Facial</a:t>
            </a:r>
          </a:p>
          <a:p>
            <a:pPr algn="ctr"/>
            <a:r>
              <a:rPr lang="en-US" sz="1400" dirty="0" smtClean="0"/>
              <a:t>Recognition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67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facial recogni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74"/>
          <a:stretch/>
        </p:blipFill>
        <p:spPr bwMode="auto">
          <a:xfrm>
            <a:off x="5380532" y="1163773"/>
            <a:ext cx="3385075" cy="12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Pre-Event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21" y="1200151"/>
            <a:ext cx="4926458" cy="3394472"/>
          </a:xfrm>
        </p:spPr>
        <p:txBody>
          <a:bodyPr/>
          <a:lstStyle/>
          <a:p>
            <a:r>
              <a:rPr lang="en-US" sz="1800" dirty="0" smtClean="0"/>
              <a:t>Email invitations sent weekly:</a:t>
            </a:r>
          </a:p>
          <a:p>
            <a:pPr lvl="1"/>
            <a:r>
              <a:rPr lang="en-US" sz="1600" dirty="0" smtClean="0"/>
              <a:t>To vendors, VARs, end-users, press and analysts</a:t>
            </a:r>
          </a:p>
          <a:p>
            <a:pPr lvl="1"/>
            <a:r>
              <a:rPr lang="en-US" sz="1600" dirty="0" smtClean="0"/>
              <a:t>Email invitations available to vendors to forward to their databases</a:t>
            </a:r>
          </a:p>
          <a:p>
            <a:r>
              <a:rPr lang="en-US" sz="1800" dirty="0" smtClean="0"/>
              <a:t>Event information posted to:</a:t>
            </a:r>
          </a:p>
          <a:p>
            <a:pPr lvl="1"/>
            <a:r>
              <a:rPr lang="en-US" sz="1600" dirty="0" smtClean="0">
                <a:hlinkClick r:id="rId4"/>
              </a:rPr>
              <a:t>flashmemorysummit.com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5"/>
              </a:rPr>
              <a:t>2550100.com</a:t>
            </a:r>
            <a:r>
              <a:rPr lang="en-US" sz="1600" dirty="0" smtClean="0"/>
              <a:t>, and </a:t>
            </a:r>
            <a:r>
              <a:rPr lang="en-US" sz="1600" dirty="0" smtClean="0">
                <a:hlinkClick r:id="rId6"/>
              </a:rPr>
              <a:t>itbrandpulse.com</a:t>
            </a:r>
            <a:endParaRPr lang="en-US" sz="1600" dirty="0" smtClean="0"/>
          </a:p>
          <a:p>
            <a:pPr lvl="1"/>
            <a:r>
              <a:rPr lang="en-US" sz="1600" dirty="0" smtClean="0"/>
              <a:t>100 LinkedIn IT pro Groups</a:t>
            </a:r>
          </a:p>
          <a:p>
            <a:pPr lvl="1"/>
            <a:r>
              <a:rPr lang="en-US" sz="1600" dirty="0" smtClean="0"/>
              <a:t>Twitter </a:t>
            </a:r>
            <a:r>
              <a:rPr lang="en-US" sz="1600" dirty="0" smtClean="0">
                <a:hlinkClick r:id="rId7"/>
              </a:rPr>
              <a:t>@itbrandpulse.com</a:t>
            </a:r>
            <a:endParaRPr lang="en-US" sz="1600" dirty="0" smtClean="0"/>
          </a:p>
          <a:p>
            <a:r>
              <a:rPr lang="en-US" sz="1800" dirty="0" smtClean="0"/>
              <a:t>Press Release</a:t>
            </a:r>
          </a:p>
          <a:p>
            <a:pPr lvl="1"/>
            <a:r>
              <a:rPr lang="en-US" sz="1600" dirty="0" smtClean="0"/>
              <a:t>Tuesday, August 1st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139" y="2496893"/>
            <a:ext cx="33258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In the </a:t>
            </a:r>
            <a:r>
              <a:rPr lang="en-US" sz="1600" b="1" dirty="0" smtClean="0">
                <a:solidFill>
                  <a:srgbClr val="008AF2"/>
                </a:solidFill>
                <a:latin typeface="Calibri" panose="020F0502020204030204" pitchFamily="34" charset="0"/>
              </a:rPr>
              <a:t>AI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Lab</a:t>
            </a:r>
          </a:p>
          <a:p>
            <a:pPr algn="ctr"/>
            <a:r>
              <a:rPr lang="en-US" sz="1100" dirty="0" smtClean="0">
                <a:latin typeface="Calibri Light" panose="020F0302020204030204" pitchFamily="34" charset="0"/>
              </a:rPr>
              <a:t>At Flash Memory Summit</a:t>
            </a:r>
            <a:endParaRPr lang="en-US" sz="500" dirty="0">
              <a:latin typeface="Calibri Light" panose="020F0302020204030204" pitchFamily="34" charset="0"/>
            </a:endParaRPr>
          </a:p>
          <a:p>
            <a:endParaRPr lang="en-US" sz="800" dirty="0" smtClean="0">
              <a:latin typeface="Calibri Light" panose="020F0302020204030204" pitchFamily="34" charset="0"/>
            </a:endParaRPr>
          </a:p>
          <a:p>
            <a:r>
              <a:rPr lang="en-US" sz="800" dirty="0" smtClean="0">
                <a:latin typeface="Calibri Light" panose="020F0302020204030204" pitchFamily="34" charset="0"/>
              </a:rPr>
              <a:t>From </a:t>
            </a:r>
            <a:r>
              <a:rPr lang="en-US" sz="800" dirty="0">
                <a:latin typeface="Calibri Light" panose="020F0302020204030204" pitchFamily="34" charset="0"/>
              </a:rPr>
              <a:t>August </a:t>
            </a:r>
            <a:r>
              <a:rPr lang="en-US" sz="800" dirty="0" smtClean="0">
                <a:latin typeface="Calibri Light" panose="020F0302020204030204" pitchFamily="34" charset="0"/>
              </a:rPr>
              <a:t>8-10, </a:t>
            </a:r>
            <a:r>
              <a:rPr lang="en-US" sz="800" dirty="0">
                <a:latin typeface="Calibri Light" panose="020F0302020204030204" pitchFamily="34" charset="0"/>
              </a:rPr>
              <a:t>at the </a:t>
            </a:r>
            <a:r>
              <a:rPr lang="en-US" sz="800" dirty="0" smtClean="0">
                <a:latin typeface="Calibri Light" panose="020F0302020204030204" pitchFamily="34" charset="0"/>
              </a:rPr>
              <a:t>AI Lab inside </a:t>
            </a:r>
            <a:r>
              <a:rPr lang="en-US" sz="800" dirty="0">
                <a:latin typeface="Calibri Light" panose="020F0302020204030204" pitchFamily="34" charset="0"/>
              </a:rPr>
              <a:t>Flash Memory </a:t>
            </a:r>
            <a:r>
              <a:rPr lang="en-US" sz="800" dirty="0" smtClean="0">
                <a:latin typeface="Calibri Light" panose="020F0302020204030204" pitchFamily="34" charset="0"/>
              </a:rPr>
              <a:t>Summit you will </a:t>
            </a:r>
            <a:r>
              <a:rPr lang="en-US" sz="800" dirty="0">
                <a:latin typeface="Calibri Light" panose="020F0302020204030204" pitchFamily="34" charset="0"/>
              </a:rPr>
              <a:t>see, touch and feel a broad range of </a:t>
            </a:r>
            <a:r>
              <a:rPr lang="en-US" sz="800" dirty="0" smtClean="0">
                <a:latin typeface="Calibri Light" panose="020F0302020204030204" pitchFamily="34" charset="0"/>
              </a:rPr>
              <a:t>AI applications and infrastructure.</a:t>
            </a:r>
            <a:endParaRPr lang="en-US" sz="800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7534" y="2065286"/>
            <a:ext cx="227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AI. </a:t>
            </a:r>
            <a:r>
              <a:rPr lang="en-US" sz="1400" dirty="0" smtClean="0">
                <a:solidFill>
                  <a:schemeClr val="bg1"/>
                </a:solidFill>
              </a:rPr>
              <a:t>See it. Touch it. Feel it.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4980" y="1096942"/>
            <a:ext cx="3480620" cy="379917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www.mellanox.com/uploads/news/cat_5/gfx_024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84" y="1194595"/>
            <a:ext cx="720280" cy="4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clipartbest.com/cliparts/dT7/eBp/dT7eBpyb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85" y="3482342"/>
            <a:ext cx="1172698" cy="11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28683" y="3694651"/>
            <a:ext cx="1043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Stop by and get</a:t>
            </a:r>
          </a:p>
          <a:p>
            <a:r>
              <a:rPr lang="en-US" sz="800" b="1" dirty="0"/>
              <a:t>a</a:t>
            </a:r>
            <a:r>
              <a:rPr lang="en-US" sz="800" b="1" dirty="0" smtClean="0"/>
              <a:t>n AI Lab T-shirt!</a:t>
            </a:r>
            <a:endParaRPr lang="en-US" sz="800" b="1" dirty="0"/>
          </a:p>
        </p:txBody>
      </p:sp>
      <p:pic>
        <p:nvPicPr>
          <p:cNvPr id="11268" name="Picture 4" descr="Image result for artificial intelligenc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43" y="3694651"/>
            <a:ext cx="480781" cy="4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1"/>
          <a:stretch/>
        </p:blipFill>
        <p:spPr bwMode="auto">
          <a:xfrm>
            <a:off x="394610" y="1600198"/>
            <a:ext cx="3973288" cy="335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7"/>
          <a:stretch/>
        </p:blipFill>
        <p:spPr bwMode="auto">
          <a:xfrm>
            <a:off x="4487641" y="1621970"/>
            <a:ext cx="4305300" cy="265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Interviews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1143782"/>
            <a:ext cx="903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Promotion of Last Year’s Lab at Flash Memory Summit: NVMe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9" y="2303086"/>
            <a:ext cx="4299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hlinkClick r:id="rId3"/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  <a:hlinkClick r:id="rId3"/>
              </a:rPr>
              <a:t>rank.berry@itbrandpulse.com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892" y="181370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Reserve your space NOW!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42743" y="799915"/>
            <a:ext cx="3958369" cy="882259"/>
          </a:xfrm>
        </p:spPr>
        <p:txBody>
          <a:bodyPr/>
          <a:lstStyle/>
          <a:p>
            <a:r>
              <a:rPr lang="en-US" sz="7200" dirty="0" smtClean="0">
                <a:solidFill>
                  <a:srgbClr val="008AF2"/>
                </a:solidFill>
                <a:latin typeface="Impact" panose="020B0806030902050204" pitchFamily="34" charset="0"/>
              </a:rPr>
              <a:t>AI</a:t>
            </a:r>
            <a:r>
              <a:rPr lang="en-US" sz="7200" dirty="0" smtClean="0">
                <a:solidFill>
                  <a:schemeClr val="bg1"/>
                </a:solidFill>
                <a:latin typeface="Impact" panose="020B0806030902050204" pitchFamily="34" charset="0"/>
              </a:rPr>
              <a:t> Lab</a:t>
            </a:r>
            <a:endParaRPr lang="en-US" sz="7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5255" y="452493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Presented by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416C97"/>
              </a:clrFrom>
              <a:clrTo>
                <a:srgbClr val="416C9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25" y="4524934"/>
            <a:ext cx="1366616" cy="45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3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333399"/>
      </a:accent2>
      <a:accent3>
        <a:srgbClr val="FFFF00"/>
      </a:accent3>
      <a:accent4>
        <a:srgbClr val="00B050"/>
      </a:accent4>
      <a:accent5>
        <a:srgbClr val="FF0000"/>
      </a:accent5>
      <a:accent6>
        <a:srgbClr val="7030A0"/>
      </a:accent6>
      <a:hlink>
        <a:srgbClr val="0070C0"/>
      </a:hlink>
      <a:folHlink>
        <a:srgbClr val="0070C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51715</TotalTime>
  <Words>468</Words>
  <Application>Microsoft Office PowerPoint</Application>
  <PresentationFormat>On-screen Show (16:9)</PresentationFormat>
  <Paragraphs>76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AI Lab</vt:lpstr>
      <vt:lpstr>PowerPoint Presentation</vt:lpstr>
      <vt:lpstr>You’re Invited!</vt:lpstr>
      <vt:lpstr>AI Lab Overview</vt:lpstr>
      <vt:lpstr>AI Lab Location</vt:lpstr>
      <vt:lpstr>What you can bring</vt:lpstr>
      <vt:lpstr>Pre-Event Promotion</vt:lpstr>
      <vt:lpstr>Video Interviews</vt:lpstr>
      <vt:lpstr>AI Lab</vt:lpstr>
    </vt:vector>
  </TitlesOfParts>
  <Company>IT Brand Pulse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Brand Pulse Brand Leader Report</dc:title>
  <dc:creator>Cheryl Parker</dc:creator>
  <cp:lastModifiedBy>C</cp:lastModifiedBy>
  <cp:revision>1461</cp:revision>
  <dcterms:created xsi:type="dcterms:W3CDTF">2009-05-19T18:11:33Z</dcterms:created>
  <dcterms:modified xsi:type="dcterms:W3CDTF">2017-06-15T16:51:24Z</dcterms:modified>
</cp:coreProperties>
</file>